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  <p:sldMasterId id="2147483720" r:id="rId3"/>
  </p:sldMasterIdLst>
  <p:notesMasterIdLst>
    <p:notesMasterId r:id="rId26"/>
  </p:notesMasterIdLst>
  <p:sldIdLst>
    <p:sldId id="256" r:id="rId4"/>
    <p:sldId id="287" r:id="rId5"/>
    <p:sldId id="288" r:id="rId6"/>
    <p:sldId id="290" r:id="rId7"/>
    <p:sldId id="289" r:id="rId8"/>
    <p:sldId id="269" r:id="rId9"/>
    <p:sldId id="268" r:id="rId10"/>
    <p:sldId id="284" r:id="rId11"/>
    <p:sldId id="270" r:id="rId12"/>
    <p:sldId id="292" r:id="rId13"/>
    <p:sldId id="341" r:id="rId14"/>
    <p:sldId id="285" r:id="rId15"/>
    <p:sldId id="283" r:id="rId16"/>
    <p:sldId id="277" r:id="rId17"/>
    <p:sldId id="286" r:id="rId18"/>
    <p:sldId id="278" r:id="rId19"/>
    <p:sldId id="279" r:id="rId20"/>
    <p:sldId id="340" r:id="rId21"/>
    <p:sldId id="291" r:id="rId22"/>
    <p:sldId id="338" r:id="rId23"/>
    <p:sldId id="339" r:id="rId24"/>
    <p:sldId id="25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A81A5F-0310-7C17-9E40-F2EAED878502}" name="Katie Lynch" initials="KL" userId="S::918841240@sfsu.edu::b68c66df-f02a-4e95-9208-2d17f9427ef3" providerId="AD"/>
  <p188:author id="{7DCC86A1-1AAC-9F14-26B2-EF85A784CBDD}" name="Dayne Wahl" initials="DW" userId="S::918852290@sfsu.edu::f0ac5fe8-eb3d-421a-a412-36f0d2db3a56" providerId="AD"/>
  <p188:author id="{BA34C4F5-14EA-D210-850F-A51896C83A70}" name="Kim Johnson" initials="KJ" userId="S::918864211@sfsu.edu::dab8f52d-504c-4340-8ac5-8df575f7e1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94"/>
  </p:normalViewPr>
  <p:slideViewPr>
    <p:cSldViewPr snapToGrid="0">
      <p:cViewPr varScale="1">
        <p:scale>
          <a:sx n="97" d="100"/>
          <a:sy n="97" d="100"/>
        </p:scale>
        <p:origin x="113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E5D4-EBE1-4742-8A46-E67016220B3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93AF7-70E7-2843-94F8-008B7B2D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6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875AF-68EF-B259-D652-500A370FF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28ABDA-031D-8638-0DD4-FC25C74BC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F53573-BD83-8913-F694-916B34881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25A80-E4F4-7756-8640-4DC32AEB3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93AF7-70E7-2843-94F8-008B7B2D69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0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3C9D4-5511-CFED-B909-B7BD5F12A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0270BE-ADF0-EEDC-F8E0-326A2C8075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FDFFE8-0A7F-BB1A-0575-E929A2573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ECF26-CF16-805B-1C33-4D522F6A0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93AF7-70E7-2843-94F8-008B7B2D69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22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93AF7-70E7-2843-94F8-008B7B2D69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9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CC51-453C-F55E-25F8-66169D4D8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1BCE0-4FCD-BBC2-FD75-F7E4FB62B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3949E-3427-7321-1444-424D49DE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942D-00D5-8242-8DAB-9265AFF9B110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BF426-9D36-9918-7B42-04B035F8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47313-CFBB-9860-D23C-13A6FC9D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2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F6BB2-5620-28F6-9286-3274E5EDE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0552A-1B21-8DC2-1AF0-9260A2BA8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7EC32-5E09-6F13-ABD8-02DF22AAD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065A-6F70-E046-AA11-03D1D7116E05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8EB6C-A811-06A0-DD79-850D7810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36613-F1F7-C50B-C68D-77D499E0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7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9B2CC9-82BB-9D03-31FA-A3DDBE695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33158A-4F62-3099-179A-0AD17436B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5E8BF-152C-CFF6-ACDF-8F1B3489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43BE-61F7-9C49-B9E1-45A6966A0B96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2CE4E-C241-BFA4-D0A9-A35B84C95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4BA09-FCC3-B813-FE83-029A7F6C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05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CC51-453C-F55E-25F8-66169D4D8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1BCE0-4FCD-BBC2-FD75-F7E4FB62B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3949E-3427-7321-1444-424D49DE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ADE0-7CA9-224C-B8E4-7665429E6A6F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BF426-9D36-9918-7B42-04B035F8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47313-CFBB-9860-D23C-13A6FC9D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55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4E3-D593-97A4-3E46-CE0BC046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B74D-8812-BA9A-DE4B-60B457807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97AD0-623A-90EC-DE56-D4691E1E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1BFA-18EC-FF41-9ECA-7A37C6F2F88C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50C8E-1FF4-8962-E1EB-512F22EE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0A31E-1AA5-A8E8-EE4A-FF497D10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3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DB00-156E-A965-2A63-0A7CB128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A0269-3B47-EB19-304D-E89C1C776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B59DB-10B7-83EA-57E9-F5791670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AF3F-8BAE-5B43-A697-58A778040663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924CB-DD08-A602-E638-75CF2A7D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45AA6-A90E-FC9D-28B9-86DADAB0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45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F754-6C13-0E94-59B0-DBBC2319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04D5F-3849-4E69-7558-953425006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2E077-CFC7-2B63-0846-6575DE6D9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6DBA9-C9C2-5506-1D3C-52C95D60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D910-B683-2C41-8465-F7411AF1CA0B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427D0-92E1-BE1D-B8BD-BAEC0C01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A5693-126A-C56F-CA1B-1B08B438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31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806F-D203-3B9B-F8C2-CB5D5A84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0688E-8E56-1892-5A27-6076F039D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8D010-25FE-64FB-3006-2A9CE633E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7CC91-357E-C43A-B3D4-944C927A4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1DC92-6B39-0D5B-1DB6-525C7BE96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332CC-4EEE-A844-6050-DAC4608A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53AB-9974-B64C-B876-22E0AD61560C}" type="datetime1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EA45C0-0795-6B44-B7F8-5885AEBF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DFD05-E466-2C57-B17E-2912A86A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03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9BE3-DB19-FD0E-DACB-475F3144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77D168-FFF2-A225-7100-A4560F79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fld id="{3B8EF3F1-9FC9-B040-9866-B78D78FE1AA7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DE5FD-EBE5-C286-8D20-11272C94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r>
              <a:rPr lang="en-US"/>
              <a:t>SFSU Brand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D0A14-E83A-0EFE-57C6-65722D12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fld id="{462713BB-EEB7-7146-BC4C-5147DACFC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45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53FEF-1448-E34D-0D60-1DB29186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5BE2-3D22-FF43-96BA-9F7E9348AA35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CEE29-EC99-16F6-C38D-6E3746D5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70C21-6607-1864-AD2A-EB0ADFE1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15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0177-7B81-DDEA-3B0E-8AEC1D32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36A19-B34B-2554-0168-7D67E087E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13AFD-E1BF-63AE-85A5-7CD3B80F3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ABA8C-418A-B848-1EAC-DA3083AE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F37B-14F6-4648-8652-0FB99C90CCC2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DF751-F122-59AD-F28E-D9CA7B41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146BF-9B11-C6F3-3B54-46BA566D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9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4E3-D593-97A4-3E46-CE0BC046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B74D-8812-BA9A-DE4B-60B457807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97AD0-623A-90EC-DE56-D4691E1E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C4BC-3659-1F42-8367-0A49CB9AD6BB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50C8E-1FF4-8962-E1EB-512F22EE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0A31E-1AA5-A8E8-EE4A-FF497D10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67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1FB22-7FC7-9BD4-8CD0-0CEC350C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313AB-8C0F-AEC2-E216-05834493A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EE0F9-467B-FF70-7721-691E31730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A8FFB-7305-04E7-A5A3-1D76BF5E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60536-0018-A249-BFE4-7B78E5700F12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45684-B95D-F1AB-8BF6-9123EAC1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1BAA3-0AC0-3266-106E-1D3F4982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21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CC51-453C-F55E-25F8-66169D4D8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1BCE0-4FCD-BBC2-FD75-F7E4FB62B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3949E-3427-7321-1444-424D49DE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ECDC-4499-0A4B-B8AE-70B3A4322C65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BF426-9D36-9918-7B42-04B035F8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47313-CFBB-9860-D23C-13A6FC9D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20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24E3-D593-97A4-3E46-CE0BC046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B74D-8812-BA9A-DE4B-60B457807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97AD0-623A-90EC-DE56-D4691E1E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52F5-FF6B-BC45-B30C-DA5DA9F01E68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50C8E-1FF4-8962-E1EB-512F22EE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0A31E-1AA5-A8E8-EE4A-FF497D10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01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DB00-156E-A965-2A63-0A7CB128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A0269-3B47-EB19-304D-E89C1C776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B59DB-10B7-83EA-57E9-F5791670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11F5-E97D-F548-ABAF-CE730ADFBF01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924CB-DD08-A602-E638-75CF2A7D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45AA6-A90E-FC9D-28B9-86DADAB0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63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F754-6C13-0E94-59B0-DBBC2319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04D5F-3849-4E69-7558-953425006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58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2E077-CFC7-2B63-0846-6575DE6D9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8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6DBA9-C9C2-5506-1D3C-52C95D60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CAED-B2A9-EE40-A1BC-137604AC62ED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427D0-92E1-BE1D-B8BD-BAEC0C01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A5693-126A-C56F-CA1B-1B08B438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806F-D203-3B9B-F8C2-CB5D5A84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0688E-8E56-1892-5A27-6076F039D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8D010-25FE-64FB-3006-2A9CE633E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7CC91-357E-C43A-B3D4-944C927A4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1DC92-6B39-0D5B-1DB6-525C7BE96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332CC-4EEE-A844-6050-DAC4608A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B155-AEC0-2742-81AE-508048749D9A}" type="datetime1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EA45C0-0795-6B44-B7F8-5885AEBF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DFD05-E466-2C57-B17E-2912A86A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58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9BE3-DB19-FD0E-DACB-475F3144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77D168-FFF2-A225-7100-A4560F79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fld id="{EB023647-1BF2-054C-951D-2DBC2E0A074E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DE5FD-EBE5-C286-8D20-11272C94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r>
              <a:rPr lang="en-US"/>
              <a:t>SFSU Brand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D0A14-E83A-0EFE-57C6-65722D12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fld id="{462713BB-EEB7-7146-BC4C-5147DACFC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9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53FEF-1448-E34D-0D60-1DB29186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4B46-D743-B34B-AAA3-BBE1C889BD2B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CEE29-EC99-16F6-C38D-6E3746D5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70C21-6607-1864-AD2A-EB0ADFE1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29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0177-7B81-DDEA-3B0E-8AEC1D32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36A19-B34B-2554-0168-7D67E087E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13AFD-E1BF-63AE-85A5-7CD3B80F3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ABA8C-418A-B848-1EAC-DA3083AE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D938-06F6-E545-9040-6B58DB727636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DF751-F122-59AD-F28E-D9CA7B41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146BF-9B11-C6F3-3B54-46BA566D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18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1FB22-7FC7-9BD4-8CD0-0CEC350C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313AB-8C0F-AEC2-E216-05834493A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EE0F9-467B-FF70-7721-691E31730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A8FFB-7305-04E7-A5A3-1D76BF5E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2A46-9F45-0C4E-964B-12D327913C20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45684-B95D-F1AB-8BF6-9123EAC1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1BAA3-0AC0-3266-106E-1D3F4982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DB00-156E-A965-2A63-0A7CB128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A0269-3B47-EB19-304D-E89C1C776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B59DB-10B7-83EA-57E9-F5791670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FA0A-F2AE-064C-AEC4-0D29447A7511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924CB-DD08-A602-E638-75CF2A7D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45AA6-A90E-FC9D-28B9-86DADAB0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8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F754-6C13-0E94-59B0-DBBC2319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04D5F-3849-4E69-7558-953425006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2E077-CFC7-2B63-0846-6575DE6D9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6DBA9-C9C2-5506-1D3C-52C95D60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D3E6-43F6-084C-9CDB-C2FE582965BB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427D0-92E1-BE1D-B8BD-BAEC0C01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A5693-126A-C56F-CA1B-1B08B438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6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806F-D203-3B9B-F8C2-CB5D5A84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0688E-8E56-1892-5A27-6076F039D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8D010-25FE-64FB-3006-2A9CE633E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7CC91-357E-C43A-B3D4-944C927A4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1DC92-6B39-0D5B-1DB6-525C7BE96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332CC-4EEE-A844-6050-DAC4608A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2BDA-C95F-AD44-BF7E-6B964F6037C4}" type="datetime1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EA45C0-0795-6B44-B7F8-5885AEBF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DFD05-E466-2C57-B17E-2912A86A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6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89BE3-DB19-FD0E-DACB-475F3144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77D168-FFF2-A225-7100-A4560F79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fld id="{0AAB0124-1805-0548-A662-8A0F86EB37BC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DE5FD-EBE5-C286-8D20-11272C94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r>
              <a:rPr lang="en-US"/>
              <a:t>SFSU Brand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D0A14-E83A-0EFE-57C6-65722D12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fld id="{462713BB-EEB7-7146-BC4C-5147DACFC2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53FEF-1448-E34D-0D60-1DB29186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8E76-AAA7-144F-A3DC-9927933F4C23}" type="datetime1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CEE29-EC99-16F6-C38D-6E3746D5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70C21-6607-1864-AD2A-EB0ADFE1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0177-7B81-DDEA-3B0E-8AEC1D32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36A19-B34B-2554-0168-7D67E087E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13AFD-E1BF-63AE-85A5-7CD3B80F3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ABA8C-418A-B848-1EAC-DA3083AE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EB86-126F-5247-A044-4C4A573C0503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DF751-F122-59AD-F28E-D9CA7B41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146BF-9B11-C6F3-3B54-46BA566D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1FB22-7FC7-9BD4-8CD0-0CEC350C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313AB-8C0F-AEC2-E216-05834493A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EE0F9-467B-FF70-7721-691E31730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A8FFB-7305-04E7-A5A3-1D76BF5E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123A-E549-A043-A3B0-47D623C854C3}" type="datetime1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45684-B95D-F1AB-8BF6-9123EAC1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SFSU Brand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1BAA3-0AC0-3266-106E-1D3F4982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7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B70FC-C77D-CD6D-EA08-EEB599292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8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05251-9062-999D-5ACB-1EDB2DCE6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337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EEB61-2385-ECA4-8DAA-DCF3D493F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15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51B4AF-F4B6-C545-BC0B-6453706DFE7D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15380-DD0D-68F2-C1F9-7B1E86D8B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50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SFSU Brand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3DB3F-C4DA-71F3-4A75-A38CE4D38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115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D0020-1ED4-29F6-B8F0-6422B751C659}"/>
              </a:ext>
            </a:extLst>
          </p:cNvPr>
          <p:cNvSpPr txBox="1"/>
          <p:nvPr/>
        </p:nvSpPr>
        <p:spPr>
          <a:xfrm>
            <a:off x="685800" y="7454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rulia Displa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B70FC-C77D-CD6D-EA08-EEB599292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8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05251-9062-999D-5ACB-1EDB2DCE6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337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EEB61-2385-ECA4-8DAA-DCF3D493F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15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76FECA-1FDF-014E-BCDF-D40E052623A6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15380-DD0D-68F2-C1F9-7B1E86D8B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50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SFSU Brand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3DB3F-C4DA-71F3-4A75-A38CE4D38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115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2713BB-EEB7-7146-BC4C-5147DACFC2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D0020-1ED4-29F6-B8F0-6422B751C659}"/>
              </a:ext>
            </a:extLst>
          </p:cNvPr>
          <p:cNvSpPr txBox="1"/>
          <p:nvPr/>
        </p:nvSpPr>
        <p:spPr>
          <a:xfrm>
            <a:off x="685800" y="7454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4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rulia Displa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B70FC-C77D-CD6D-EA08-EEB599292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8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05251-9062-999D-5ACB-1EDB2DCE6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337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EEB61-2385-ECA4-8DAA-DCF3D493F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15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0864937-DF2F-4D48-A22D-290EE4B2A863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15380-DD0D-68F2-C1F9-7B1E86D8B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50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SFSU Brand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3DB3F-C4DA-71F3-4A75-A38CE4D38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115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62713BB-EEB7-7146-BC4C-5147DACFC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D0020-1ED4-29F6-B8F0-6422B751C659}"/>
              </a:ext>
            </a:extLst>
          </p:cNvPr>
          <p:cNvSpPr txBox="1"/>
          <p:nvPr/>
        </p:nvSpPr>
        <p:spPr>
          <a:xfrm>
            <a:off x="685800" y="7454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Brulia Displa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Source Sans 3" panose="020B03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Source Sans 3" panose="020B03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Source Sans 3" panose="020B03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Source Sans 3" panose="020B03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Source Sans 3" panose="020B03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hyperlink" Target="https://sfsu.co1.qualtrics.com/jfe/form/SV_1XJhOqHgcpgZDx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6920-1C7F-2CC9-68FF-B6BCE591F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910" y="2015386"/>
            <a:ext cx="10037380" cy="2387600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Campus Enrollment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3DDAB-D2D3-977D-3161-033598690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910" y="4402986"/>
            <a:ext cx="11024920" cy="2148125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Katie Lynch, Sr. AVP of Enrollment Management</a:t>
            </a:r>
          </a:p>
          <a:p>
            <a:pPr algn="l"/>
            <a:r>
              <a:rPr lang="en-US" dirty="0"/>
              <a:t>Craig Relyea, AVP for Strategic Marketing and Communications</a:t>
            </a:r>
          </a:p>
          <a:p>
            <a:pPr algn="l"/>
            <a:r>
              <a:rPr lang="en-US" dirty="0"/>
              <a:t>Lori Beth Way, Vice Provost of Academic Planning and Dean of Undergraduate Education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March 18, 2026</a:t>
            </a:r>
          </a:p>
        </p:txBody>
      </p:sp>
      <p:pic>
        <p:nvPicPr>
          <p:cNvPr id="8" name="Picture 7" descr="San Francisco State University Circular Logo. ">
            <a:extLst>
              <a:ext uri="{FF2B5EF4-FFF2-40B4-BE49-F238E27FC236}">
                <a16:creationId xmlns:a16="http://schemas.microsoft.com/office/drawing/2014/main" id="{493D4437-443F-5276-6F30-9CF1D9C512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967" y="461129"/>
            <a:ext cx="1771513" cy="17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23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yramid&#10;&#10;AI-generated content may be incorrect.">
            <a:extLst>
              <a:ext uri="{FF2B5EF4-FFF2-40B4-BE49-F238E27FC236}">
                <a16:creationId xmlns:a16="http://schemas.microsoft.com/office/drawing/2014/main" id="{34896DA9-B35A-D28F-DF74-F2F94F5A49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7F802-040F-A059-9E05-0F03DD63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C4BC-3659-1F42-8367-0A49CB9AD6BB}" type="datetime1">
              <a:rPr lang="en-US" smtClean="0"/>
              <a:t>3/17/2026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B8838-C3C3-1156-61FE-0E18DEA3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E9ED65-96EF-BDBB-8BD5-72510C90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4" y="238664"/>
            <a:ext cx="1157011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SEM Plan: Messaging Shift</a:t>
            </a:r>
          </a:p>
        </p:txBody>
      </p:sp>
    </p:spTree>
    <p:extLst>
      <p:ext uri="{BB962C8B-B14F-4D97-AF65-F5344CB8AC3E}">
        <p14:creationId xmlns:p14="http://schemas.microsoft.com/office/powerpoint/2010/main" val="1239436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1B868-CAE8-26DB-0F56-843F8C39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656D6-BDDA-5FE9-D940-AAFEE743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 descr="A blue and purple circular pattern&#10;&#10;AI-generated content may be incorrect.">
            <a:extLst>
              <a:ext uri="{FF2B5EF4-FFF2-40B4-BE49-F238E27FC236}">
                <a16:creationId xmlns:a16="http://schemas.microsoft.com/office/drawing/2014/main" id="{2BAE349B-4904-ACFC-7BF4-AEA1765353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531" y="1202576"/>
            <a:ext cx="4975032" cy="50451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C026B3-1AEF-31FA-6A5F-3D114F7CE476}"/>
              </a:ext>
            </a:extLst>
          </p:cNvPr>
          <p:cNvSpPr txBox="1"/>
          <p:nvPr/>
        </p:nvSpPr>
        <p:spPr>
          <a:xfrm>
            <a:off x="6753963" y="3161055"/>
            <a:ext cx="12990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" b="1" dirty="0">
                <a:solidFill>
                  <a:schemeClr val="bg1"/>
                </a:solidFill>
                <a:latin typeface="Source Sans 3" panose="020B0303030403020204" pitchFamily="34" charset="0"/>
              </a:rPr>
              <a:t>Student</a:t>
            </a:r>
          </a:p>
          <a:p>
            <a:pPr algn="ctr"/>
            <a:r>
              <a:rPr lang="en-US" sz="1550" b="1" dirty="0">
                <a:solidFill>
                  <a:schemeClr val="bg1"/>
                </a:solidFill>
                <a:latin typeface="Source Sans 3" panose="020B0303030403020204" pitchFamily="34" charset="0"/>
              </a:rPr>
              <a:t>input / student</a:t>
            </a:r>
          </a:p>
          <a:p>
            <a:pPr algn="ctr"/>
            <a:r>
              <a:rPr lang="en-US" sz="1550" b="1" dirty="0">
                <a:solidFill>
                  <a:schemeClr val="bg1"/>
                </a:solidFill>
                <a:latin typeface="Source Sans 3" panose="020B0303030403020204" pitchFamily="34" charset="0"/>
              </a:rPr>
              <a:t>voices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CA7F3A-F5B2-4418-7931-D04E3F9C7461}"/>
              </a:ext>
            </a:extLst>
          </p:cNvPr>
          <p:cNvSpPr txBox="1"/>
          <p:nvPr/>
        </p:nvSpPr>
        <p:spPr>
          <a:xfrm>
            <a:off x="9177966" y="2010379"/>
            <a:ext cx="1373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3" panose="020B0303030403020204" pitchFamily="34" charset="0"/>
              </a:rPr>
              <a:t>SMC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3" panose="020B0303030403020204" pitchFamily="34" charset="0"/>
              </a:rPr>
              <a:t>re-alignment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14AC1D-FA18-F2D7-7AA4-7EB2CC5CC1A6}"/>
              </a:ext>
            </a:extLst>
          </p:cNvPr>
          <p:cNvSpPr txBox="1"/>
          <p:nvPr/>
        </p:nvSpPr>
        <p:spPr>
          <a:xfrm>
            <a:off x="7491673" y="1934667"/>
            <a:ext cx="141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3" panose="020B0303030403020204" pitchFamily="34" charset="0"/>
              </a:rPr>
              <a:t>Data-based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3" panose="020B0303030403020204" pitchFamily="34" charset="0"/>
              </a:rPr>
              <a:t>decision making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FC399E-9AD1-504C-FFA8-87AA93C6C318}"/>
              </a:ext>
            </a:extLst>
          </p:cNvPr>
          <p:cNvSpPr txBox="1"/>
          <p:nvPr/>
        </p:nvSpPr>
        <p:spPr>
          <a:xfrm>
            <a:off x="9827334" y="3414680"/>
            <a:ext cx="137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3" panose="020B0303030403020204" pitchFamily="34" charset="0"/>
              </a:rPr>
              <a:t>Centralized website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2C0443-DBBA-49ED-3721-1C0FF24B0DAC}"/>
              </a:ext>
            </a:extLst>
          </p:cNvPr>
          <p:cNvSpPr txBox="1"/>
          <p:nvPr/>
        </p:nvSpPr>
        <p:spPr>
          <a:xfrm>
            <a:off x="8221402" y="3378156"/>
            <a:ext cx="1556314" cy="677108"/>
          </a:xfrm>
          <a:prstGeom prst="rect">
            <a:avLst/>
          </a:prstGeom>
          <a:noFill/>
          <a:effectLst>
            <a:outerShdw blurRad="448327" dist="860546" dir="5400000" sx="91029" sy="91029" algn="ctr" rotWithShape="0">
              <a:schemeClr val="bg1">
                <a:alpha val="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rgbClr val="7030A0"/>
                </a:solidFill>
                <a:latin typeface="Source Sans 3" panose="020B0303030403020204" pitchFamily="34" charset="0"/>
              </a:rPr>
              <a:t>Content &amp;</a:t>
            </a:r>
          </a:p>
          <a:p>
            <a:pPr algn="ctr"/>
            <a:r>
              <a:rPr lang="en-US" sz="1900" b="1" dirty="0">
                <a:solidFill>
                  <a:srgbClr val="7030A0"/>
                </a:solidFill>
                <a:latin typeface="Source Sans 3" panose="020B0303030403020204" pitchFamily="34" charset="0"/>
              </a:rPr>
              <a:t>Storytelling</a:t>
            </a:r>
          </a:p>
        </p:txBody>
      </p:sp>
      <p:pic>
        <p:nvPicPr>
          <p:cNvPr id="14" name="Picture 13" descr="A logo of a university&#10;&#10;AI-generated content may be incorrect.">
            <a:extLst>
              <a:ext uri="{FF2B5EF4-FFF2-40B4-BE49-F238E27FC236}">
                <a16:creationId xmlns:a16="http://schemas.microsoft.com/office/drawing/2014/main" id="{27CAFDD0-AEB4-C8C8-0C33-B2AEA38CAC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546" y="3388809"/>
            <a:ext cx="693778" cy="697406"/>
          </a:xfrm>
          <a:prstGeom prst="rect">
            <a:avLst/>
          </a:prstGeom>
        </p:spPr>
      </p:pic>
      <p:pic>
        <p:nvPicPr>
          <p:cNvPr id="15" name="Picture 14" descr="A logo of a university&#10;&#10;AI-generated content may be incorrect.">
            <a:extLst>
              <a:ext uri="{FF2B5EF4-FFF2-40B4-BE49-F238E27FC236}">
                <a16:creationId xmlns:a16="http://schemas.microsoft.com/office/drawing/2014/main" id="{3D256D46-819F-8FD4-069E-3C06DB3190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407" y="5557352"/>
            <a:ext cx="670813" cy="674321"/>
          </a:xfrm>
          <a:prstGeom prst="rect">
            <a:avLst/>
          </a:prstGeom>
        </p:spPr>
      </p:pic>
      <p:pic>
        <p:nvPicPr>
          <p:cNvPr id="16" name="Picture 15" descr="A logo of a university&#10;&#10;AI-generated content may be incorrect.">
            <a:extLst>
              <a:ext uri="{FF2B5EF4-FFF2-40B4-BE49-F238E27FC236}">
                <a16:creationId xmlns:a16="http://schemas.microsoft.com/office/drawing/2014/main" id="{854875EB-BB41-9DE5-967D-0F1FBDA3F7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407" y="1169141"/>
            <a:ext cx="673496" cy="677018"/>
          </a:xfrm>
          <a:prstGeom prst="rect">
            <a:avLst/>
          </a:prstGeom>
        </p:spPr>
      </p:pic>
      <p:pic>
        <p:nvPicPr>
          <p:cNvPr id="17" name="Picture 16" descr="A logo of a university&#10;&#10;AI-generated content may be incorrect.">
            <a:extLst>
              <a:ext uri="{FF2B5EF4-FFF2-40B4-BE49-F238E27FC236}">
                <a16:creationId xmlns:a16="http://schemas.microsoft.com/office/drawing/2014/main" id="{B8326380-4683-3A87-4B65-CAB07A3501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5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3073" y="1171657"/>
            <a:ext cx="673497" cy="677019"/>
          </a:xfrm>
          <a:prstGeom prst="rect">
            <a:avLst/>
          </a:prstGeom>
        </p:spPr>
      </p:pic>
      <p:pic>
        <p:nvPicPr>
          <p:cNvPr id="18" name="Picture 17" descr="A logo of a university&#10;&#10;AI-generated content may be incorrect.">
            <a:extLst>
              <a:ext uri="{FF2B5EF4-FFF2-40B4-BE49-F238E27FC236}">
                <a16:creationId xmlns:a16="http://schemas.microsoft.com/office/drawing/2014/main" id="{DE20DE54-15DC-26F9-7615-5922064958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5169" y="3375360"/>
            <a:ext cx="695894" cy="699534"/>
          </a:xfrm>
          <a:prstGeom prst="rect">
            <a:avLst/>
          </a:prstGeom>
        </p:spPr>
      </p:pic>
      <p:pic>
        <p:nvPicPr>
          <p:cNvPr id="19" name="Picture 18" descr="A logo of a university&#10;&#10;AI-generated content may be incorrect.">
            <a:extLst>
              <a:ext uri="{FF2B5EF4-FFF2-40B4-BE49-F238E27FC236}">
                <a16:creationId xmlns:a16="http://schemas.microsoft.com/office/drawing/2014/main" id="{BE0EE9DE-183F-D83A-A5D1-61D9AC8589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849" y="5548020"/>
            <a:ext cx="670813" cy="6743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23C60B0-ED29-1877-1A37-1E4DDF33617A}"/>
              </a:ext>
            </a:extLst>
          </p:cNvPr>
          <p:cNvSpPr txBox="1"/>
          <p:nvPr/>
        </p:nvSpPr>
        <p:spPr>
          <a:xfrm>
            <a:off x="9138835" y="4831179"/>
            <a:ext cx="1412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3" panose="020B0303030403020204" pitchFamily="34" charset="0"/>
              </a:rPr>
              <a:t>Optimize for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3" panose="020B0303030403020204" pitchFamily="34" charset="0"/>
              </a:rPr>
              <a:t>AI Discovery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E33AD7-ADA9-E00A-3BC2-77779652327C}"/>
              </a:ext>
            </a:extLst>
          </p:cNvPr>
          <p:cNvSpPr txBox="1"/>
          <p:nvPr/>
        </p:nvSpPr>
        <p:spPr>
          <a:xfrm>
            <a:off x="7568768" y="4691394"/>
            <a:ext cx="112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3" panose="020B0303030403020204" pitchFamily="34" charset="0"/>
              </a:rPr>
              <a:t>Emphasize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3" panose="020B0303030403020204" pitchFamily="34" charset="0"/>
              </a:rPr>
              <a:t>Social Media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3E126E-F72C-391C-C942-0A010C25DE4C}"/>
              </a:ext>
            </a:extLst>
          </p:cNvPr>
          <p:cNvSpPr txBox="1"/>
          <p:nvPr/>
        </p:nvSpPr>
        <p:spPr>
          <a:xfrm>
            <a:off x="576047" y="1832369"/>
            <a:ext cx="5631961" cy="7604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3" panose="020B0303030403020204" pitchFamily="34" charset="0"/>
              </a:rPr>
              <a:t>Messaging focused on student-centered value propositions and benefits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1B8098-8F32-549E-3CE0-6D0C9C2D1612}"/>
              </a:ext>
            </a:extLst>
          </p:cNvPr>
          <p:cNvSpPr txBox="1"/>
          <p:nvPr/>
        </p:nvSpPr>
        <p:spPr>
          <a:xfrm>
            <a:off x="562509" y="2732328"/>
            <a:ext cx="5167937" cy="7604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3" panose="020B0303030403020204" pitchFamily="34" charset="0"/>
              </a:rPr>
              <a:t>Consistent reinforcement across multiple channels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933AD9-D649-8762-F783-15B3F0D5AE37}"/>
              </a:ext>
            </a:extLst>
          </p:cNvPr>
          <p:cNvSpPr txBox="1"/>
          <p:nvPr/>
        </p:nvSpPr>
        <p:spPr>
          <a:xfrm>
            <a:off x="562509" y="3667767"/>
            <a:ext cx="5277436" cy="7604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3" panose="020B0303030403020204" pitchFamily="34" charset="0"/>
              </a:rPr>
              <a:t>Utilize peer-to-peer storytelling to engage and establish trust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FDDBEE-6236-373A-A266-3C728FA32224}"/>
              </a:ext>
            </a:extLst>
          </p:cNvPr>
          <p:cNvSpPr txBox="1"/>
          <p:nvPr/>
        </p:nvSpPr>
        <p:spPr>
          <a:xfrm>
            <a:off x="562509" y="4610712"/>
            <a:ext cx="5277299" cy="7604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3" panose="020B0303030403020204" pitchFamily="34" charset="0"/>
              </a:rPr>
              <a:t>AI discoverability is now a core marketing channel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264B03-C5D8-DD31-156E-0B749B2217F2}"/>
              </a:ext>
            </a:extLst>
          </p:cNvPr>
          <p:cNvSpPr txBox="1"/>
          <p:nvPr/>
        </p:nvSpPr>
        <p:spPr>
          <a:xfrm>
            <a:off x="562508" y="5561063"/>
            <a:ext cx="6225815" cy="42704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Source Sans 3" panose="020B0303030403020204" pitchFamily="34" charset="0"/>
              </a:rPr>
              <a:t>Emphasis on Marketing vs Communication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3713DBF-2495-36F5-AE24-57861D0E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13289"/>
            <a:ext cx="1157011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SEM Plan: Marketing Shift</a:t>
            </a:r>
          </a:p>
        </p:txBody>
      </p:sp>
    </p:spTree>
    <p:extLst>
      <p:ext uri="{BB962C8B-B14F-4D97-AF65-F5344CB8AC3E}">
        <p14:creationId xmlns:p14="http://schemas.microsoft.com/office/powerpoint/2010/main" val="22911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2206B-7AA3-68C1-1E43-D57D9BB4F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92FD-F76C-E3A6-6F7B-ED04D9C9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13289"/>
            <a:ext cx="10515600" cy="1325563"/>
          </a:xfrm>
        </p:spPr>
        <p:txBody>
          <a:bodyPr/>
          <a:lstStyle/>
          <a:p>
            <a:r>
              <a:rPr lang="en-US" dirty="0"/>
              <a:t>Recruitment Plan: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FCD41-4F74-0387-9228-E754A9CA3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1494503"/>
            <a:ext cx="11049000" cy="50502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Territory realignment/reassignments with more measurable targets</a:t>
            </a:r>
          </a:p>
          <a:p>
            <a:r>
              <a:rPr lang="en-US" sz="3000" dirty="0"/>
              <a:t>Guaranteed and Direct Admission with CCSF and SFUSD</a:t>
            </a:r>
          </a:p>
          <a:p>
            <a:r>
              <a:rPr lang="en-US" sz="3000" dirty="0"/>
              <a:t>Direct admissions for WUE students through Niche</a:t>
            </a:r>
          </a:p>
          <a:p>
            <a:r>
              <a:rPr lang="en-US" sz="3000" dirty="0"/>
              <a:t>MOUs signed with new Enrollment Partners</a:t>
            </a:r>
          </a:p>
          <a:p>
            <a:r>
              <a:rPr lang="en-US" sz="3000" dirty="0"/>
              <a:t>Release of the Ambassador Toolbox</a:t>
            </a:r>
          </a:p>
          <a:p>
            <a:r>
              <a:rPr lang="en-US" sz="3000" dirty="0"/>
              <a:t>Established Orientation Advisory Group</a:t>
            </a:r>
          </a:p>
          <a:p>
            <a:r>
              <a:rPr lang="en-US" sz="3000" dirty="0"/>
              <a:t>Refined messaging priorities</a:t>
            </a:r>
          </a:p>
          <a:p>
            <a:r>
              <a:rPr lang="en-US" sz="3000" dirty="0"/>
              <a:t>Launch of TikTok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9D846-FC51-A853-7340-AB9724CD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3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A52A1-0215-8FDA-372E-DAD2C2163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CA69-9DF0-08EF-F391-94C8DA49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68" y="120241"/>
            <a:ext cx="10515600" cy="1325563"/>
          </a:xfrm>
        </p:spPr>
        <p:txBody>
          <a:bodyPr/>
          <a:lstStyle/>
          <a:p>
            <a:r>
              <a:rPr lang="en-US" dirty="0"/>
              <a:t>Retention Plan: Project Blueprints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765B6-35DC-07C6-32DF-F4900FBA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1B64184-BFE5-E292-0599-61A834A5A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00360"/>
              </p:ext>
            </p:extLst>
          </p:nvPr>
        </p:nvGraphicFramePr>
        <p:xfrm>
          <a:off x="297868" y="1178540"/>
          <a:ext cx="11346424" cy="50072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1933">
                  <a:extLst>
                    <a:ext uri="{9D8B030D-6E8A-4147-A177-3AD203B41FA5}">
                      <a16:colId xmlns:a16="http://schemas.microsoft.com/office/drawing/2014/main" val="356241009"/>
                    </a:ext>
                  </a:extLst>
                </a:gridCol>
                <a:gridCol w="2040724">
                  <a:extLst>
                    <a:ext uri="{9D8B030D-6E8A-4147-A177-3AD203B41FA5}">
                      <a16:colId xmlns:a16="http://schemas.microsoft.com/office/drawing/2014/main" val="3180672907"/>
                    </a:ext>
                  </a:extLst>
                </a:gridCol>
                <a:gridCol w="2880335">
                  <a:extLst>
                    <a:ext uri="{9D8B030D-6E8A-4147-A177-3AD203B41FA5}">
                      <a16:colId xmlns:a16="http://schemas.microsoft.com/office/drawing/2014/main" val="980557626"/>
                    </a:ext>
                  </a:extLst>
                </a:gridCol>
                <a:gridCol w="3393432">
                  <a:extLst>
                    <a:ext uri="{9D8B030D-6E8A-4147-A177-3AD203B41FA5}">
                      <a16:colId xmlns:a16="http://schemas.microsoft.com/office/drawing/2014/main" val="3279556679"/>
                    </a:ext>
                  </a:extLst>
                </a:gridCol>
              </a:tblGrid>
              <a:tr h="16126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Administrative Barriers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Credit Accumulation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Leveraging Data/Analytics for Proactive Outreach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Student Service Consistency and Expectations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02666"/>
                  </a:ext>
                </a:extLst>
              </a:tr>
              <a:tr h="8909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Retention Grant Strategy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Belonging and Identity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Parent, Guardian Support Engagement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Alumni Engagement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74911"/>
                  </a:ext>
                </a:extLst>
              </a:tr>
              <a:tr h="161266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Communication Policy and Expectations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Visible Career Connections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Adaptive and Responsive Pedagogy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Artificial Intelligence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995365"/>
                  </a:ext>
                </a:extLst>
              </a:tr>
              <a:tr h="8909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Re-enrollment Strategy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000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893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EA4DD-31DE-7E14-7AC4-F430A6C21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D6DEC-93BB-C35C-F97E-7F32876E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13289"/>
            <a:ext cx="10515600" cy="1325563"/>
          </a:xfrm>
        </p:spPr>
        <p:txBody>
          <a:bodyPr/>
          <a:lstStyle/>
          <a:p>
            <a:r>
              <a:rPr lang="en-US" dirty="0"/>
              <a:t>SEM Plan: Retention Strategy Changes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054EF-05DB-760D-70EA-7254CB39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DFC8C3-5649-C356-95E7-3D25BF144F7E}"/>
              </a:ext>
            </a:extLst>
          </p:cNvPr>
          <p:cNvSpPr txBox="1">
            <a:spLocks/>
          </p:cNvSpPr>
          <p:nvPr/>
        </p:nvSpPr>
        <p:spPr>
          <a:xfrm>
            <a:off x="108155" y="1396181"/>
            <a:ext cx="5742039" cy="5148530"/>
          </a:xfrm>
          <a:prstGeom prst="rect">
            <a:avLst/>
          </a:pr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57800"/>
                      <a:gd name="connsiteY0" fmla="*/ 0 h 4351338"/>
                      <a:gd name="connsiteX1" fmla="*/ 5257800 w 5257800"/>
                      <a:gd name="connsiteY1" fmla="*/ 0 h 4351338"/>
                      <a:gd name="connsiteX2" fmla="*/ 5257800 w 5257800"/>
                      <a:gd name="connsiteY2" fmla="*/ 4351338 h 4351338"/>
                      <a:gd name="connsiteX3" fmla="*/ 0 w 5257800"/>
                      <a:gd name="connsiteY3" fmla="*/ 4351338 h 4351338"/>
                      <a:gd name="connsiteX4" fmla="*/ 0 w 5257800"/>
                      <a:gd name="connsiteY4" fmla="*/ 0 h 4351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7800" h="4351338" extrusionOk="0">
                        <a:moveTo>
                          <a:pt x="0" y="0"/>
                        </a:moveTo>
                        <a:cubicBezTo>
                          <a:pt x="1859180" y="118645"/>
                          <a:pt x="3004024" y="116012"/>
                          <a:pt x="5257800" y="0"/>
                        </a:cubicBezTo>
                        <a:cubicBezTo>
                          <a:pt x="5124918" y="807182"/>
                          <a:pt x="5342751" y="2193140"/>
                          <a:pt x="5257800" y="4351338"/>
                        </a:cubicBezTo>
                        <a:cubicBezTo>
                          <a:pt x="3838997" y="4485938"/>
                          <a:pt x="2105773" y="4194142"/>
                          <a:pt x="0" y="4351338"/>
                        </a:cubicBezTo>
                        <a:cubicBezTo>
                          <a:pt x="-20187" y="2435032"/>
                          <a:pt x="-152480" y="13526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u="sng" dirty="0"/>
              <a:t>Past Efforts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Reducing Administrative Barriers: </a:t>
            </a:r>
            <a:r>
              <a:rPr lang="en-US" sz="1800" dirty="0"/>
              <a:t>Effective elimination, focused on finances, processes and technology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Credit Accumulation: </a:t>
            </a:r>
            <a:r>
              <a:rPr lang="en-US" sz="1800" dirty="0"/>
              <a:t>Think 30 campaign, documented success of students enrolled in 30 units/year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Retention Grants: </a:t>
            </a:r>
            <a:r>
              <a:rPr lang="en-US" sz="1800" dirty="0"/>
              <a:t>Uncoordinated and relationship based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Belonging and Identity: </a:t>
            </a:r>
            <a:r>
              <a:rPr lang="en-US" sz="1800" dirty="0"/>
              <a:t>Siloed activities, lack of coordination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Communication: </a:t>
            </a:r>
            <a:r>
              <a:rPr lang="en-US" sz="1800" dirty="0"/>
              <a:t>Coordination among key student support offices, variety of communication platforms, misuse of communication channels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Visible Career Connections: </a:t>
            </a:r>
            <a:r>
              <a:rPr lang="en-US" sz="1800" dirty="0"/>
              <a:t>Direct connection to career and skill building not always clear</a:t>
            </a:r>
            <a:endParaRPr lang="en-US" sz="18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9AF374-B893-28FF-503E-FA48D39BFAFE}"/>
              </a:ext>
            </a:extLst>
          </p:cNvPr>
          <p:cNvSpPr txBox="1">
            <a:spLocks/>
          </p:cNvSpPr>
          <p:nvPr/>
        </p:nvSpPr>
        <p:spPr>
          <a:xfrm>
            <a:off x="6209071" y="1396181"/>
            <a:ext cx="5742039" cy="5148530"/>
          </a:xfrm>
          <a:prstGeom prst="rect">
            <a:avLst/>
          </a:pr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57800"/>
                      <a:gd name="connsiteY0" fmla="*/ 0 h 4351338"/>
                      <a:gd name="connsiteX1" fmla="*/ 5257800 w 5257800"/>
                      <a:gd name="connsiteY1" fmla="*/ 0 h 4351338"/>
                      <a:gd name="connsiteX2" fmla="*/ 5257800 w 5257800"/>
                      <a:gd name="connsiteY2" fmla="*/ 4351338 h 4351338"/>
                      <a:gd name="connsiteX3" fmla="*/ 0 w 5257800"/>
                      <a:gd name="connsiteY3" fmla="*/ 4351338 h 4351338"/>
                      <a:gd name="connsiteX4" fmla="*/ 0 w 5257800"/>
                      <a:gd name="connsiteY4" fmla="*/ 0 h 4351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7800" h="4351338" extrusionOk="0">
                        <a:moveTo>
                          <a:pt x="0" y="0"/>
                        </a:moveTo>
                        <a:cubicBezTo>
                          <a:pt x="1859180" y="118645"/>
                          <a:pt x="3004024" y="116012"/>
                          <a:pt x="5257800" y="0"/>
                        </a:cubicBezTo>
                        <a:cubicBezTo>
                          <a:pt x="5124918" y="807182"/>
                          <a:pt x="5342751" y="2193140"/>
                          <a:pt x="5257800" y="4351338"/>
                        </a:cubicBezTo>
                        <a:cubicBezTo>
                          <a:pt x="3838997" y="4485938"/>
                          <a:pt x="2105773" y="4194142"/>
                          <a:pt x="0" y="4351338"/>
                        </a:cubicBezTo>
                        <a:cubicBezTo>
                          <a:pt x="-20187" y="2435032"/>
                          <a:pt x="-152480" y="13526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u="sng" dirty="0"/>
              <a:t>New SEM Plan</a:t>
            </a:r>
          </a:p>
          <a:p>
            <a:pPr marL="0" indent="0">
              <a:buNone/>
            </a:pPr>
            <a:r>
              <a:rPr lang="en-US" sz="1800" b="1" dirty="0"/>
              <a:t>Reducing Administrative Barriers: </a:t>
            </a:r>
            <a:r>
              <a:rPr lang="en-US" sz="1800" dirty="0"/>
              <a:t>Continued elimination, creation of joint student financial team, improved technology and CO open to policy changes</a:t>
            </a:r>
          </a:p>
          <a:p>
            <a:pPr marL="0" indent="0">
              <a:buNone/>
            </a:pPr>
            <a:r>
              <a:rPr lang="en-US" sz="1800" b="1" dirty="0"/>
              <a:t>Credit Accumulation: </a:t>
            </a:r>
            <a:r>
              <a:rPr lang="en-US" sz="1800" dirty="0"/>
              <a:t>Enrollment in 15 units at time of orientation, intervention and communication for use of summer</a:t>
            </a:r>
          </a:p>
          <a:p>
            <a:pPr marL="0" indent="0">
              <a:buNone/>
            </a:pPr>
            <a:r>
              <a:rPr lang="en-US" sz="1800" b="1" dirty="0"/>
              <a:t>Retention Grants: </a:t>
            </a:r>
            <a:r>
              <a:rPr lang="en-US" sz="1800" dirty="0"/>
              <a:t>Streamlined, data-driven approach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Belonging and Identity: </a:t>
            </a:r>
            <a:r>
              <a:rPr lang="en-US" sz="1800" dirty="0"/>
              <a:t>Coordinated calendars between DECI, Student Life and Athletics, strategies for creating sense of belonging within the college/program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Communication: </a:t>
            </a:r>
            <a:r>
              <a:rPr lang="en-US" sz="1800" dirty="0"/>
              <a:t>Guidelines and best practices for conveying messages and opportunities, increased use of social media</a:t>
            </a:r>
          </a:p>
          <a:p>
            <a:pPr marL="0" indent="0">
              <a:buNone/>
            </a:pPr>
            <a:r>
              <a:rPr lang="en-US" sz="1800" b="1" dirty="0"/>
              <a:t>Visible Career Connection: </a:t>
            </a:r>
            <a:r>
              <a:rPr lang="en-US" sz="1800" dirty="0"/>
              <a:t>Clear connection to skills and career for all majors in print and on web, expand internship opportunities, promote relevant alumni stories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b="1" u="sng" dirty="0"/>
          </a:p>
        </p:txBody>
      </p:sp>
    </p:spTree>
    <p:extLst>
      <p:ext uri="{BB962C8B-B14F-4D97-AF65-F5344CB8AC3E}">
        <p14:creationId xmlns:p14="http://schemas.microsoft.com/office/powerpoint/2010/main" val="3134792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57B74-5A05-2AA3-C50C-BF19D195F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ECD46-FFB6-65B8-3DB0-87A17522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13289"/>
            <a:ext cx="10515600" cy="1325563"/>
          </a:xfrm>
        </p:spPr>
        <p:txBody>
          <a:bodyPr/>
          <a:lstStyle/>
          <a:p>
            <a:r>
              <a:rPr lang="en-US" dirty="0"/>
              <a:t>Retention Plan: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7C8BC-1729-7D81-6D86-B4F2D319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1494503"/>
            <a:ext cx="11049000" cy="50502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Revised goals for Financial Services workgroup to address administrative financial barriers</a:t>
            </a:r>
          </a:p>
          <a:p>
            <a:r>
              <a:rPr lang="en-US" sz="3000" dirty="0"/>
              <a:t>Funding for AI Student Commons</a:t>
            </a:r>
          </a:p>
          <a:p>
            <a:r>
              <a:rPr lang="en-US" sz="3000" dirty="0"/>
              <a:t>Funding for additional AI Teaching Squares in CEETL</a:t>
            </a:r>
          </a:p>
          <a:p>
            <a:r>
              <a:rPr lang="en-US" sz="3000" dirty="0"/>
              <a:t>Investment in Faculty Career Champions to further integrate careers into curriculum</a:t>
            </a:r>
          </a:p>
          <a:p>
            <a:r>
              <a:rPr lang="en-US" sz="3000" dirty="0"/>
              <a:t>Search underway for AVP of Workforce Partnerships</a:t>
            </a:r>
          </a:p>
          <a:p>
            <a:r>
              <a:rPr lang="en-US" sz="3000" dirty="0"/>
              <a:t>Partnership with </a:t>
            </a:r>
            <a:r>
              <a:rPr lang="en-US" sz="3000" dirty="0" err="1"/>
              <a:t>Motimatic</a:t>
            </a:r>
            <a:r>
              <a:rPr lang="en-US" sz="3000" dirty="0"/>
              <a:t> and </a:t>
            </a:r>
            <a:r>
              <a:rPr lang="en-US" sz="3000" dirty="0" err="1"/>
              <a:t>InsideTrack</a:t>
            </a:r>
            <a:r>
              <a:rPr lang="en-US" sz="3000" dirty="0"/>
              <a:t> on re-enrollment efforts</a:t>
            </a:r>
          </a:p>
          <a:p>
            <a:r>
              <a:rPr lang="en-US" sz="3000" dirty="0"/>
              <a:t>April Registration Party to promote early registration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94CEE-3CED-BF67-AAAE-9CCC7ADC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71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20A8D-DBDB-86DE-B331-A26AD7A34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0E72-D0CC-856C-B4CD-17D3A34B8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21BBD-B222-E779-EEC0-53B29FA1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7763F-4F04-4A3E-5CA0-F9467ABA3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700AF-284A-68F9-56B8-FF15DEF5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13289"/>
            <a:ext cx="10515600" cy="1325563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4CDA1-CE6C-07E4-4B5C-E02FD4FF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1494503"/>
            <a:ext cx="11049000" cy="50502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400" dirty="0"/>
          </a:p>
          <a:p>
            <a:r>
              <a:rPr lang="en-US" sz="3400" dirty="0"/>
              <a:t>SEM Plan Lead identification</a:t>
            </a:r>
          </a:p>
          <a:p>
            <a:pPr lvl="1"/>
            <a:r>
              <a:rPr lang="en-US" sz="3000" dirty="0"/>
              <a:t>Confirm leads for each outlined strategy with vice presidents</a:t>
            </a:r>
          </a:p>
          <a:p>
            <a:pPr lvl="1"/>
            <a:r>
              <a:rPr lang="en-US" sz="3000" dirty="0"/>
              <a:t>Follow up meeting for strategy leads to review tracking documents and timelines</a:t>
            </a:r>
          </a:p>
          <a:p>
            <a:pPr marL="457200" lvl="1" indent="0">
              <a:buNone/>
            </a:pPr>
            <a:endParaRPr lang="en-US" sz="3000" dirty="0"/>
          </a:p>
          <a:p>
            <a:r>
              <a:rPr lang="en-US" sz="3400" dirty="0"/>
              <a:t>Weekly updates to Cabinet and Quarterly reports on progress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6122B-5A2D-8F23-DCE8-FBEF266B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65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C88D5-5567-F321-A035-C0DEE10E5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AF62-2488-5258-6532-B8C38D78B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BFE75-7949-F767-B10E-02F1BA82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62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5B2AF-0367-4C11-24E3-68B00F5F6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7802-F8C7-0AFE-7050-A1DFE845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Ambassador Toolbox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23F07-E5D2-7FCE-9A7F-7E089774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8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651FA-F951-5DBB-AA38-0D3146CA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EAB57-AE3A-A25B-C14B-B445581C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69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8485B-955D-4351-1812-6FF37EB51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437D-C61A-1382-3E9C-904E5E58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to Help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38766-E05A-EA16-9F60-A096F6F5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21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6920-1C7F-2CC9-68FF-B6BCE591F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7394" y="1041400"/>
            <a:ext cx="10037380" cy="2387600"/>
          </a:xfrm>
        </p:spPr>
        <p:txBody>
          <a:bodyPr>
            <a:normAutofit fontScale="90000"/>
          </a:bodyPr>
          <a:lstStyle/>
          <a:p>
            <a:pPr algn="l"/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Annual Yield Call Campaign: Call for Ambassadors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A316DC4-97F4-628B-0EB4-F61A1839F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8736" y="3953541"/>
            <a:ext cx="9144000" cy="25652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Make calls to admitted students and encourage them to attend Explore SFSU and enroll at SFSU!</a:t>
            </a:r>
          </a:p>
          <a:p>
            <a:endParaRPr lang="en-US" dirty="0"/>
          </a:p>
          <a:p>
            <a:pPr algn="l"/>
            <a:r>
              <a:rPr lang="en-US" dirty="0"/>
              <a:t>Calls are distributed by academic department or special interests, when possible. General calls are distributed among other colleagues.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Sign up by completing this Qualtrics form: </a:t>
            </a:r>
            <a:r>
              <a:rPr lang="en-US" dirty="0">
                <a:hlinkClick r:id="rId4"/>
              </a:rPr>
              <a:t>Sign Up</a:t>
            </a:r>
            <a:endParaRPr lang="en-US" dirty="0"/>
          </a:p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San Francisco State University Circular Logo. ">
            <a:extLst>
              <a:ext uri="{FF2B5EF4-FFF2-40B4-BE49-F238E27FC236}">
                <a16:creationId xmlns:a16="http://schemas.microsoft.com/office/drawing/2014/main" id="{493D4437-443F-5276-6F30-9CF1D9C512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6" y="289030"/>
            <a:ext cx="1771513" cy="17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84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B2B18-94D4-1061-A7DE-B580FFF13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CF5B3E8A-7BAF-ACBB-3344-131574B1C2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"/>
          <a:stretch>
            <a:fillRect/>
          </a:stretch>
        </p:blipFill>
        <p:spPr>
          <a:xfrm>
            <a:off x="-232" y="-5799"/>
            <a:ext cx="5509560" cy="6860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B951E2-0129-AF96-2DF8-B495AE1023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77"/>
          <a:stretch>
            <a:fillRect/>
          </a:stretch>
        </p:blipFill>
        <p:spPr>
          <a:xfrm>
            <a:off x="5673240" y="310788"/>
            <a:ext cx="6189409" cy="3111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D0F01-2E55-D5AF-FA23-ADD0B38855CC}"/>
              </a:ext>
            </a:extLst>
          </p:cNvPr>
          <p:cNvSpPr txBox="1"/>
          <p:nvPr/>
        </p:nvSpPr>
        <p:spPr>
          <a:xfrm>
            <a:off x="6530309" y="3626905"/>
            <a:ext cx="469806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ea typeface="Calibri"/>
                <a:cs typeface="Calibri"/>
              </a:rPr>
              <a:t>Sign up to participate!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0FE788-909F-9801-685F-32ACDE7FC7BB}"/>
              </a:ext>
            </a:extLst>
          </p:cNvPr>
          <p:cNvSpPr txBox="1"/>
          <p:nvPr/>
        </p:nvSpPr>
        <p:spPr>
          <a:xfrm>
            <a:off x="5747432" y="4138384"/>
            <a:ext cx="2631270" cy="2666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33" b="1">
                <a:ea typeface="Calibri"/>
                <a:cs typeface="Calibri"/>
              </a:rPr>
              <a:t>Ambassador Sign-up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6B53FB-E53B-8F5A-3CB1-08EDFF316ECD}"/>
              </a:ext>
            </a:extLst>
          </p:cNvPr>
          <p:cNvSpPr txBox="1"/>
          <p:nvPr/>
        </p:nvSpPr>
        <p:spPr>
          <a:xfrm>
            <a:off x="9233843" y="4138383"/>
            <a:ext cx="2631270" cy="2666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33" b="1">
                <a:ea typeface="Calibri"/>
                <a:cs typeface="Calibri"/>
              </a:rPr>
              <a:t>Tabling Sign-up</a:t>
            </a:r>
          </a:p>
        </p:txBody>
      </p:sp>
      <p:pic>
        <p:nvPicPr>
          <p:cNvPr id="12" name="Picture 11" descr="A qr code with circles and squares&#10;&#10;AI-generated content may be incorrect.">
            <a:extLst>
              <a:ext uri="{FF2B5EF4-FFF2-40B4-BE49-F238E27FC236}">
                <a16:creationId xmlns:a16="http://schemas.microsoft.com/office/drawing/2014/main" id="{C48A404D-87CE-A18E-90DC-65A4E287EF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274" y="4488493"/>
            <a:ext cx="2108548" cy="2160740"/>
          </a:xfrm>
          <a:prstGeom prst="rect">
            <a:avLst/>
          </a:prstGeom>
        </p:spPr>
      </p:pic>
      <p:pic>
        <p:nvPicPr>
          <p:cNvPr id="13" name="Picture 12" descr="A qr code with a black and white pattern&#10;&#10;AI-generated content may be incorrect.">
            <a:extLst>
              <a:ext uri="{FF2B5EF4-FFF2-40B4-BE49-F238E27FC236}">
                <a16:creationId xmlns:a16="http://schemas.microsoft.com/office/drawing/2014/main" id="{4B52A5A3-7CCC-5825-1DC3-6D9626F236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439" y="4571999"/>
            <a:ext cx="2014603" cy="199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2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F93D4-2A4C-FFBA-3F8E-172671A39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9D41-8D1C-2542-0FF7-E3D119F6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87" y="115094"/>
            <a:ext cx="10515600" cy="1325563"/>
          </a:xfrm>
        </p:spPr>
        <p:txBody>
          <a:bodyPr/>
          <a:lstStyle/>
          <a:p>
            <a:r>
              <a:rPr lang="en-US" dirty="0"/>
              <a:t>Why a new SEM Plan?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78BEB-C2A9-D7BD-5CD9-5DBAE66A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94" y="1440656"/>
            <a:ext cx="10515600" cy="5196117"/>
          </a:xfrm>
        </p:spPr>
        <p:txBody>
          <a:bodyPr>
            <a:normAutofit/>
          </a:bodyPr>
          <a:lstStyle/>
          <a:p>
            <a:r>
              <a:rPr lang="en-US" dirty="0"/>
              <a:t>Governor’s Budget called for CSU enrollment growth which caused the Chancellor’s Office to look at enrollment trends on individual campuses differently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External review identified opportunities for potential enrollment stabilization with additional investment in </a:t>
            </a:r>
            <a:r>
              <a:rPr lang="en-US" b="1" dirty="0"/>
              <a:t>recruitment</a:t>
            </a:r>
            <a:r>
              <a:rPr lang="en-US" dirty="0"/>
              <a:t> and </a:t>
            </a:r>
            <a:r>
              <a:rPr lang="en-US" b="1" dirty="0"/>
              <a:t>retention</a:t>
            </a:r>
            <a:r>
              <a:rPr lang="en-US" dirty="0"/>
              <a:t> efforts and organizational restructuring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Alarming enrollment projections if we maintain the status quo and did not invest in new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27651-D0C7-20ED-9C01-D6CDBD90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3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F2A78-3B78-F726-9FD7-D95DFBF25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26688-6ED3-5AAF-47C8-05CB0DFEA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87" y="115094"/>
            <a:ext cx="10515600" cy="1325563"/>
          </a:xfrm>
        </p:spPr>
        <p:txBody>
          <a:bodyPr/>
          <a:lstStyle/>
          <a:p>
            <a:r>
              <a:rPr lang="en-US" dirty="0"/>
              <a:t>Enrollment Impact on Budget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00C2C-7FBA-0031-99BF-612E8904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D69B9C-034B-E2E4-8D79-6787507C72ED}"/>
              </a:ext>
            </a:extLst>
          </p:cNvPr>
          <p:cNvSpPr/>
          <p:nvPr/>
        </p:nvSpPr>
        <p:spPr>
          <a:xfrm>
            <a:off x="346588" y="1440657"/>
            <a:ext cx="5348584" cy="4623384"/>
          </a:xfrm>
          <a:prstGeom prst="rect">
            <a:avLst/>
          </a:prstGeom>
          <a:solidFill>
            <a:srgbClr val="5702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/>
              <a:t>CSU Budget Allocation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Funding received from the CSU based on CA resident FTEs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Re-allocation of funds to over-enrolled campuses if we are beyond 10% from our CSU enrollment target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We are </a:t>
            </a:r>
            <a:r>
              <a:rPr lang="en-US" sz="2000"/>
              <a:t>currently 22.3% </a:t>
            </a:r>
            <a:r>
              <a:rPr lang="en-US" sz="2000" dirty="0"/>
              <a:t>from that target.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B858F1-5FE5-8AB4-073A-8C4C1A56FDCB}"/>
              </a:ext>
            </a:extLst>
          </p:cNvPr>
          <p:cNvSpPr/>
          <p:nvPr/>
        </p:nvSpPr>
        <p:spPr>
          <a:xfrm>
            <a:off x="6496830" y="1440657"/>
            <a:ext cx="5348582" cy="4623384"/>
          </a:xfrm>
          <a:prstGeom prst="rect">
            <a:avLst/>
          </a:prstGeom>
          <a:solidFill>
            <a:srgbClr val="57029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/>
              <a:t>Tuition and Fee Revenue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Average net tuition revenue per FTE is $7,500/year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The enrollment decline from 2024-2025 to 2025-2026 resulted in over $8 million in revenue lost.</a:t>
            </a:r>
          </a:p>
        </p:txBody>
      </p:sp>
    </p:spTree>
    <p:extLst>
      <p:ext uri="{BB962C8B-B14F-4D97-AF65-F5344CB8AC3E}">
        <p14:creationId xmlns:p14="http://schemas.microsoft.com/office/powerpoint/2010/main" val="355580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FDC27F-5527-9A85-3A60-2B8ED50C5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7FBE4-1782-67B9-0C59-B5333456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1709738"/>
            <a:ext cx="11513975" cy="2852737"/>
          </a:xfrm>
        </p:spPr>
        <p:txBody>
          <a:bodyPr/>
          <a:lstStyle/>
          <a:p>
            <a:r>
              <a:rPr lang="en-US" dirty="0"/>
              <a:t>Strategic Enrollment Management</a:t>
            </a:r>
            <a:br>
              <a:rPr lang="en-US" dirty="0"/>
            </a:br>
            <a:r>
              <a:rPr lang="en-US" dirty="0"/>
              <a:t>Plan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2C1E8-46F8-3616-9DBD-E278F9C5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85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6BD45-BF6E-376D-8176-E51F31F61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382E-B8E3-E6BB-8927-72407ACB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13289"/>
            <a:ext cx="10515600" cy="1325563"/>
          </a:xfrm>
        </p:spPr>
        <p:txBody>
          <a:bodyPr/>
          <a:lstStyle/>
          <a:p>
            <a:r>
              <a:rPr lang="en-US" dirty="0"/>
              <a:t>Strategic Enrollment Management (SEM)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5F5A-2C6B-3FFD-4E2F-00CDA274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175446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President Mahoney announced in August that we are going to double down our efforts on enrollment; including an organizational restructuring and a request for funding from the Chancellor’s Office</a:t>
            </a:r>
          </a:p>
          <a:p>
            <a:r>
              <a:rPr lang="en-US" dirty="0"/>
              <a:t>The development of a new SEM Plan kicked off immediately and was completed on December 24, 2025</a:t>
            </a:r>
          </a:p>
          <a:p>
            <a:pPr lvl="1"/>
            <a:r>
              <a:rPr lang="en-US" dirty="0"/>
              <a:t>Many thanks to the 83 staff, faculty and administrators who contributed!</a:t>
            </a:r>
          </a:p>
          <a:p>
            <a:r>
              <a:rPr lang="en-US" dirty="0"/>
              <a:t>Aggressive timeline to try to turn the tide on our rapid decline and to put the plan in to action as soon as possible</a:t>
            </a:r>
          </a:p>
          <a:p>
            <a:r>
              <a:rPr lang="en-US" dirty="0"/>
              <a:t>Research-based, best practices informed all sections of the plan</a:t>
            </a:r>
          </a:p>
          <a:p>
            <a:r>
              <a:rPr lang="en-US" dirty="0"/>
              <a:t>Plan aligns with the system-wide student success framework and system-wide strategic enrollment management plan</a:t>
            </a:r>
          </a:p>
          <a:p>
            <a:r>
              <a:rPr lang="en-US" dirty="0"/>
              <a:t>Resources from the Chancellor’s Office to support approved enrollment initiatives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5C2BD-6138-37D5-CAB8-37BB8AE9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3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DC27F-5527-9A85-3A60-2B8ED50C5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7FBE4-1782-67B9-0C59-B5333456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1709738"/>
            <a:ext cx="11513975" cy="2852737"/>
          </a:xfrm>
        </p:spPr>
        <p:txBody>
          <a:bodyPr/>
          <a:lstStyle/>
          <a:p>
            <a:r>
              <a:rPr lang="en-US" dirty="0"/>
              <a:t>Strategic Enrollment Management</a:t>
            </a:r>
            <a:br>
              <a:rPr lang="en-US" dirty="0"/>
            </a:br>
            <a:r>
              <a:rPr lang="en-US" dirty="0"/>
              <a:t>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2C1E8-46F8-3616-9DBD-E278F9C5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2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08E83-1936-97BD-FEE0-DE8CF74FE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65D4-A32E-2D53-D45C-5048231B9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68" y="120241"/>
            <a:ext cx="10515600" cy="1325563"/>
          </a:xfrm>
        </p:spPr>
        <p:txBody>
          <a:bodyPr/>
          <a:lstStyle/>
          <a:p>
            <a:r>
              <a:rPr lang="en-US" dirty="0"/>
              <a:t>Recruitment Plan: Project Blueprints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6618F-3738-E29F-4D28-767F5AD8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5D3100-CDBA-DAFF-1D5A-CE5414E71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303741"/>
              </p:ext>
            </p:extLst>
          </p:nvPr>
        </p:nvGraphicFramePr>
        <p:xfrm>
          <a:off x="412955" y="1268360"/>
          <a:ext cx="11481175" cy="5368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7340">
                  <a:extLst>
                    <a:ext uri="{9D8B030D-6E8A-4147-A177-3AD203B41FA5}">
                      <a16:colId xmlns:a16="http://schemas.microsoft.com/office/drawing/2014/main" val="3520427188"/>
                    </a:ext>
                  </a:extLst>
                </a:gridCol>
                <a:gridCol w="1876631">
                  <a:extLst>
                    <a:ext uri="{9D8B030D-6E8A-4147-A177-3AD203B41FA5}">
                      <a16:colId xmlns:a16="http://schemas.microsoft.com/office/drawing/2014/main" val="3353356404"/>
                    </a:ext>
                  </a:extLst>
                </a:gridCol>
                <a:gridCol w="1596883">
                  <a:extLst>
                    <a:ext uri="{9D8B030D-6E8A-4147-A177-3AD203B41FA5}">
                      <a16:colId xmlns:a16="http://schemas.microsoft.com/office/drawing/2014/main" val="922227327"/>
                    </a:ext>
                  </a:extLst>
                </a:gridCol>
                <a:gridCol w="1766775">
                  <a:extLst>
                    <a:ext uri="{9D8B030D-6E8A-4147-A177-3AD203B41FA5}">
                      <a16:colId xmlns:a16="http://schemas.microsoft.com/office/drawing/2014/main" val="566560752"/>
                    </a:ext>
                  </a:extLst>
                </a:gridCol>
                <a:gridCol w="1601746">
                  <a:extLst>
                    <a:ext uri="{9D8B030D-6E8A-4147-A177-3AD203B41FA5}">
                      <a16:colId xmlns:a16="http://schemas.microsoft.com/office/drawing/2014/main" val="2585894439"/>
                    </a:ext>
                  </a:extLst>
                </a:gridCol>
                <a:gridCol w="1592039">
                  <a:extLst>
                    <a:ext uri="{9D8B030D-6E8A-4147-A177-3AD203B41FA5}">
                      <a16:colId xmlns:a16="http://schemas.microsoft.com/office/drawing/2014/main" val="956165130"/>
                    </a:ext>
                  </a:extLst>
                </a:gridCol>
                <a:gridCol w="1569761">
                  <a:extLst>
                    <a:ext uri="{9D8B030D-6E8A-4147-A177-3AD203B41FA5}">
                      <a16:colId xmlns:a16="http://schemas.microsoft.com/office/drawing/2014/main" val="25051270"/>
                    </a:ext>
                  </a:extLst>
                </a:gridCol>
              </a:tblGrid>
              <a:tr h="13421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Recruitment and Territory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Freshman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Transfer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Western Undergraduate Exchange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Specialized Populations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Search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Tours and Visits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/>
                </a:tc>
                <a:extLst>
                  <a:ext uri="{0D108BD9-81ED-4DB2-BD59-A6C34878D82A}">
                    <a16:rowId xmlns:a16="http://schemas.microsoft.com/office/drawing/2014/main" val="3200038073"/>
                  </a:ext>
                </a:extLst>
              </a:tr>
              <a:tr h="13421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Partnership Engagement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Dual Enrollment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Ambassador Toolbox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Alumni Engagement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Orientation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Academic Offerings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/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/>
                </a:tc>
                <a:extLst>
                  <a:ext uri="{0D108BD9-81ED-4DB2-BD59-A6C34878D82A}">
                    <a16:rowId xmlns:a16="http://schemas.microsoft.com/office/drawing/2014/main" val="2074660783"/>
                  </a:ext>
                </a:extLst>
              </a:tr>
              <a:tr h="1342103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000" u="none" strike="noStrike" dirty="0">
                        <a:effectLst/>
                      </a:endParaRPr>
                    </a:p>
                  </a:txBody>
                  <a:tcPr marL="8031" marR="8031" marT="803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Affordability</a:t>
                      </a:r>
                    </a:p>
                  </a:txBody>
                  <a:tcPr marL="8031" marR="8031" marT="803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Financial Aid Leveraging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Scholarships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017152"/>
                  </a:ext>
                </a:extLst>
              </a:tr>
              <a:tr h="13421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Marketing Strategy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Website Content, Maintenance and Governance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Social Media Strategy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Journey Mapping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Messaging Highlights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Differentiation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Parent, Guardian &amp; Support Engagement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031" marR="8031" marT="8031" marB="0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171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559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02930-D988-13F6-74FA-C750D7B75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FE5C-88F7-35E0-93D8-2935DC4C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2563"/>
            <a:ext cx="10515600" cy="1325563"/>
          </a:xfrm>
        </p:spPr>
        <p:txBody>
          <a:bodyPr/>
          <a:lstStyle/>
          <a:p>
            <a:r>
              <a:rPr lang="en-US" dirty="0"/>
              <a:t>SEM Plan: Recruitment Strategy Changes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5D1B7-34C4-E892-7896-4ED84D8B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713BB-EEB7-7146-BC4C-5147DACFC23C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EA5251-0FC6-D79E-47FE-90F6097F3025}"/>
              </a:ext>
            </a:extLst>
          </p:cNvPr>
          <p:cNvSpPr txBox="1">
            <a:spLocks/>
          </p:cNvSpPr>
          <p:nvPr/>
        </p:nvSpPr>
        <p:spPr>
          <a:xfrm>
            <a:off x="108155" y="1032387"/>
            <a:ext cx="5742039" cy="5512324"/>
          </a:xfrm>
          <a:prstGeom prst="rect">
            <a:avLst/>
          </a:pr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57800"/>
                      <a:gd name="connsiteY0" fmla="*/ 0 h 4351338"/>
                      <a:gd name="connsiteX1" fmla="*/ 5257800 w 5257800"/>
                      <a:gd name="connsiteY1" fmla="*/ 0 h 4351338"/>
                      <a:gd name="connsiteX2" fmla="*/ 5257800 w 5257800"/>
                      <a:gd name="connsiteY2" fmla="*/ 4351338 h 4351338"/>
                      <a:gd name="connsiteX3" fmla="*/ 0 w 5257800"/>
                      <a:gd name="connsiteY3" fmla="*/ 4351338 h 4351338"/>
                      <a:gd name="connsiteX4" fmla="*/ 0 w 5257800"/>
                      <a:gd name="connsiteY4" fmla="*/ 0 h 4351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7800" h="4351338" extrusionOk="0">
                        <a:moveTo>
                          <a:pt x="0" y="0"/>
                        </a:moveTo>
                        <a:cubicBezTo>
                          <a:pt x="1859180" y="118645"/>
                          <a:pt x="3004024" y="116012"/>
                          <a:pt x="5257800" y="0"/>
                        </a:cubicBezTo>
                        <a:cubicBezTo>
                          <a:pt x="5124918" y="807182"/>
                          <a:pt x="5342751" y="2193140"/>
                          <a:pt x="5257800" y="4351338"/>
                        </a:cubicBezTo>
                        <a:cubicBezTo>
                          <a:pt x="3838997" y="4485938"/>
                          <a:pt x="2105773" y="4194142"/>
                          <a:pt x="0" y="4351338"/>
                        </a:cubicBezTo>
                        <a:cubicBezTo>
                          <a:pt x="-20187" y="2435032"/>
                          <a:pt x="-152480" y="13526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u="sng" dirty="0"/>
              <a:t>Past Efforts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Recruitment Territories: </a:t>
            </a:r>
            <a:r>
              <a:rPr lang="en-US" sz="1800" dirty="0"/>
              <a:t>Broad geographical regions, SoCal focus, “yes” mentality to requests without ROI considered</a:t>
            </a:r>
            <a:endParaRPr lang="en-US" sz="1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Partnerships: </a:t>
            </a:r>
            <a:r>
              <a:rPr lang="en-US" sz="1800" dirty="0"/>
              <a:t>Relationship based, EOP and Metro focused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Tours and Visits: </a:t>
            </a:r>
            <a:r>
              <a:rPr lang="en-US" sz="1800" dirty="0"/>
              <a:t>General campus tours, specific campus visits, weekdays and every other Saturday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Campus Partners: </a:t>
            </a:r>
            <a:r>
              <a:rPr lang="en-US" sz="1800" dirty="0"/>
              <a:t>Uncoordinated work which lead to duplication of efforts, confusion and lost opportunity, event participation, calling campaigns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Specialized Populations: </a:t>
            </a:r>
            <a:r>
              <a:rPr lang="en-US" sz="1800" dirty="0"/>
              <a:t>Single day events/programs, general communication w/ some ad hoc outreach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Affordability and Financial Aid: </a:t>
            </a:r>
            <a:r>
              <a:rPr lang="en-US" sz="1800" dirty="0"/>
              <a:t>Decentralized scholarship administration, vague messaging</a:t>
            </a:r>
            <a:endParaRPr lang="en-US" sz="18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1B2278-055B-D594-5134-FEC17844BD25}"/>
              </a:ext>
            </a:extLst>
          </p:cNvPr>
          <p:cNvSpPr txBox="1">
            <a:spLocks/>
          </p:cNvSpPr>
          <p:nvPr/>
        </p:nvSpPr>
        <p:spPr>
          <a:xfrm>
            <a:off x="6209071" y="1032387"/>
            <a:ext cx="5742039" cy="5512324"/>
          </a:xfrm>
          <a:prstGeom prst="rect">
            <a:avLst/>
          </a:pr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57800"/>
                      <a:gd name="connsiteY0" fmla="*/ 0 h 4351338"/>
                      <a:gd name="connsiteX1" fmla="*/ 5257800 w 5257800"/>
                      <a:gd name="connsiteY1" fmla="*/ 0 h 4351338"/>
                      <a:gd name="connsiteX2" fmla="*/ 5257800 w 5257800"/>
                      <a:gd name="connsiteY2" fmla="*/ 4351338 h 4351338"/>
                      <a:gd name="connsiteX3" fmla="*/ 0 w 5257800"/>
                      <a:gd name="connsiteY3" fmla="*/ 4351338 h 4351338"/>
                      <a:gd name="connsiteX4" fmla="*/ 0 w 5257800"/>
                      <a:gd name="connsiteY4" fmla="*/ 0 h 4351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7800" h="4351338" extrusionOk="0">
                        <a:moveTo>
                          <a:pt x="0" y="0"/>
                        </a:moveTo>
                        <a:cubicBezTo>
                          <a:pt x="1859180" y="118645"/>
                          <a:pt x="3004024" y="116012"/>
                          <a:pt x="5257800" y="0"/>
                        </a:cubicBezTo>
                        <a:cubicBezTo>
                          <a:pt x="5124918" y="807182"/>
                          <a:pt x="5342751" y="2193140"/>
                          <a:pt x="5257800" y="4351338"/>
                        </a:cubicBezTo>
                        <a:cubicBezTo>
                          <a:pt x="3838997" y="4485938"/>
                          <a:pt x="2105773" y="4194142"/>
                          <a:pt x="0" y="4351338"/>
                        </a:cubicBezTo>
                        <a:cubicBezTo>
                          <a:pt x="-20187" y="2435032"/>
                          <a:pt x="-152480" y="13526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u="sng" dirty="0"/>
              <a:t>New SEM Plan</a:t>
            </a:r>
          </a:p>
          <a:p>
            <a:pPr marL="0" indent="0">
              <a:buNone/>
            </a:pPr>
            <a:r>
              <a:rPr lang="en-US" sz="1800" b="1" dirty="0"/>
              <a:t>Recruitment Territories: </a:t>
            </a:r>
            <a:r>
              <a:rPr lang="en-US" sz="1800" dirty="0"/>
              <a:t>Increase local intensity, maintain SoCal presence, careful consideration of request to maximize efforts</a:t>
            </a:r>
          </a:p>
          <a:p>
            <a:pPr marL="0" indent="0">
              <a:buNone/>
            </a:pPr>
            <a:r>
              <a:rPr lang="en-US" sz="1800" b="1" dirty="0"/>
              <a:t>Partnerships: </a:t>
            </a:r>
            <a:r>
              <a:rPr lang="en-US" sz="1800" dirty="0"/>
              <a:t>Institution-wide partnerships, focused on local CBOs, earlier exposure, Guaranteed and Direct Admissions programs</a:t>
            </a:r>
          </a:p>
          <a:p>
            <a:pPr marL="0" indent="0">
              <a:buNone/>
            </a:pPr>
            <a:r>
              <a:rPr lang="en-US" sz="1800" b="1" dirty="0"/>
              <a:t>Tours and Visits: </a:t>
            </a:r>
            <a:r>
              <a:rPr lang="en-US" sz="1800" dirty="0"/>
              <a:t>Population specific opportunities, increased campus visits w/ integrated classroom exposure, expand to evenings and increase Saturdays during peak times</a:t>
            </a:r>
          </a:p>
          <a:p>
            <a:pPr marL="0" indent="0">
              <a:buNone/>
            </a:pPr>
            <a:r>
              <a:rPr lang="en-US" sz="1800" b="1" dirty="0"/>
              <a:t>Campus Partners: </a:t>
            </a:r>
            <a:r>
              <a:rPr lang="en-US" sz="1800" dirty="0"/>
              <a:t>Ambassador Toolbox with clear directions on how to partner with us, messaging highlights, tour &amp; visit opportunities, best practices, resources to maximize efforts</a:t>
            </a:r>
          </a:p>
          <a:p>
            <a:pPr marL="0" indent="0">
              <a:buNone/>
            </a:pPr>
            <a:r>
              <a:rPr lang="en-US" sz="1800" b="1" dirty="0"/>
              <a:t>Specialized Populations: </a:t>
            </a:r>
            <a:r>
              <a:rPr lang="en-US" sz="1800" dirty="0"/>
              <a:t>Segmented communications, investment in population specific outreach and collateral</a:t>
            </a:r>
          </a:p>
          <a:p>
            <a:pPr marL="0" indent="0">
              <a:buNone/>
            </a:pPr>
            <a:r>
              <a:rPr lang="en-US" sz="1800" b="1" dirty="0"/>
              <a:t>Journey Mapping: </a:t>
            </a:r>
            <a:r>
              <a:rPr lang="en-US" sz="1800" dirty="0"/>
              <a:t>Differentiate messaging based on audience (FTF, Transfer, supporter, etc.)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Affordability and Financial Aid: </a:t>
            </a:r>
            <a:r>
              <a:rPr lang="en-US" sz="1800" dirty="0"/>
              <a:t>Propose centralized scholarship administration with automated eligibility, improved software, clearer messaging re: cost, value and ROI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b="1" u="sng" dirty="0"/>
          </a:p>
        </p:txBody>
      </p:sp>
    </p:spTree>
    <p:extLst>
      <p:ext uri="{BB962C8B-B14F-4D97-AF65-F5344CB8AC3E}">
        <p14:creationId xmlns:p14="http://schemas.microsoft.com/office/powerpoint/2010/main" val="641622638"/>
      </p:ext>
    </p:extLst>
  </p:cSld>
  <p:clrMapOvr>
    <a:masterClrMapping/>
  </p:clrMapOvr>
</p:sld>
</file>

<file path=ppt/theme/theme1.xml><?xml version="1.0" encoding="utf-8"?>
<a:theme xmlns:a="http://schemas.openxmlformats.org/drawingml/2006/main" name="SFSU_Brand_Theme3_GoldPurple">
  <a:themeElements>
    <a:clrScheme name="SFSU Brand">
      <a:dk1>
        <a:srgbClr val="442B8A"/>
      </a:dk1>
      <a:lt1>
        <a:srgbClr val="FFFFFF"/>
      </a:lt1>
      <a:dk2>
        <a:srgbClr val="000000"/>
      </a:dk2>
      <a:lt2>
        <a:srgbClr val="E8E8E8"/>
      </a:lt2>
      <a:accent1>
        <a:srgbClr val="665AA7"/>
      </a:accent1>
      <a:accent2>
        <a:srgbClr val="B1A4CF"/>
      </a:accent2>
      <a:accent3>
        <a:srgbClr val="DBAE27"/>
      </a:accent3>
      <a:accent4>
        <a:srgbClr val="FFD24F"/>
      </a:accent4>
      <a:accent5>
        <a:srgbClr val="FFEC82"/>
      </a:accent5>
      <a:accent6>
        <a:srgbClr val="044261"/>
      </a:accent6>
      <a:hlink>
        <a:srgbClr val="005754"/>
      </a:hlink>
      <a:folHlink>
        <a:srgbClr val="70B2D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DCA564B-769A-604C-908B-429AE42AB18D}" vid="{1906A748-6681-984C-B5B4-4DC116DF1297}"/>
    </a:ext>
  </a:extLst>
</a:theme>
</file>

<file path=ppt/theme/theme2.xml><?xml version="1.0" encoding="utf-8"?>
<a:theme xmlns:a="http://schemas.openxmlformats.org/drawingml/2006/main" name="2_SFSU_Brand">
  <a:themeElements>
    <a:clrScheme name="SFSU Brand">
      <a:dk1>
        <a:srgbClr val="442B8A"/>
      </a:dk1>
      <a:lt1>
        <a:srgbClr val="FFFFFF"/>
      </a:lt1>
      <a:dk2>
        <a:srgbClr val="000000"/>
      </a:dk2>
      <a:lt2>
        <a:srgbClr val="E8E8E8"/>
      </a:lt2>
      <a:accent1>
        <a:srgbClr val="665AA7"/>
      </a:accent1>
      <a:accent2>
        <a:srgbClr val="B1A4CF"/>
      </a:accent2>
      <a:accent3>
        <a:srgbClr val="DBAE27"/>
      </a:accent3>
      <a:accent4>
        <a:srgbClr val="FFD24F"/>
      </a:accent4>
      <a:accent5>
        <a:srgbClr val="FFEC82"/>
      </a:accent5>
      <a:accent6>
        <a:srgbClr val="044261"/>
      </a:accent6>
      <a:hlink>
        <a:srgbClr val="005754"/>
      </a:hlink>
      <a:folHlink>
        <a:srgbClr val="70B2D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DCA564B-769A-604C-908B-429AE42AB18D}" vid="{5B37BAFB-0BF5-5A4B-8F0D-20B03E9F9EBA}"/>
    </a:ext>
  </a:extLst>
</a:theme>
</file>

<file path=ppt/theme/theme3.xml><?xml version="1.0" encoding="utf-8"?>
<a:theme xmlns:a="http://schemas.openxmlformats.org/drawingml/2006/main" name="3_SFSU_Brand">
  <a:themeElements>
    <a:clrScheme name="SFSU Brand">
      <a:dk1>
        <a:srgbClr val="442B8A"/>
      </a:dk1>
      <a:lt1>
        <a:srgbClr val="FFFFFF"/>
      </a:lt1>
      <a:dk2>
        <a:srgbClr val="000000"/>
      </a:dk2>
      <a:lt2>
        <a:srgbClr val="E8E8E8"/>
      </a:lt2>
      <a:accent1>
        <a:srgbClr val="665AA7"/>
      </a:accent1>
      <a:accent2>
        <a:srgbClr val="B1A4CF"/>
      </a:accent2>
      <a:accent3>
        <a:srgbClr val="DBAE27"/>
      </a:accent3>
      <a:accent4>
        <a:srgbClr val="FFD24F"/>
      </a:accent4>
      <a:accent5>
        <a:srgbClr val="FFEC82"/>
      </a:accent5>
      <a:accent6>
        <a:srgbClr val="044261"/>
      </a:accent6>
      <a:hlink>
        <a:srgbClr val="005754"/>
      </a:hlink>
      <a:folHlink>
        <a:srgbClr val="70B2D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DCA564B-769A-604C-908B-429AE42AB18D}" vid="{4A0313BF-0FB7-7F45-84AE-2531B99BB37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SFSU Brand">
    <a:dk1>
      <a:srgbClr val="442B8A"/>
    </a:dk1>
    <a:lt1>
      <a:srgbClr val="FFFFFF"/>
    </a:lt1>
    <a:dk2>
      <a:srgbClr val="000000"/>
    </a:dk2>
    <a:lt2>
      <a:srgbClr val="E8E8E8"/>
    </a:lt2>
    <a:accent1>
      <a:srgbClr val="665AA7"/>
    </a:accent1>
    <a:accent2>
      <a:srgbClr val="B1A4CF"/>
    </a:accent2>
    <a:accent3>
      <a:srgbClr val="DBAE27"/>
    </a:accent3>
    <a:accent4>
      <a:srgbClr val="FFD24F"/>
    </a:accent4>
    <a:accent5>
      <a:srgbClr val="FFEC82"/>
    </a:accent5>
    <a:accent6>
      <a:srgbClr val="044261"/>
    </a:accent6>
    <a:hlink>
      <a:srgbClr val="005754"/>
    </a:hlink>
    <a:folHlink>
      <a:srgbClr val="70B2D6"/>
    </a:folHlink>
  </a:clrScheme>
</a:themeOverride>
</file>

<file path=ppt/theme/themeOverride2.xml><?xml version="1.0" encoding="utf-8"?>
<a:themeOverride xmlns:a="http://schemas.openxmlformats.org/drawingml/2006/main">
  <a:clrScheme name="SFSU Brand">
    <a:dk1>
      <a:srgbClr val="442B8A"/>
    </a:dk1>
    <a:lt1>
      <a:srgbClr val="FFFFFF"/>
    </a:lt1>
    <a:dk2>
      <a:srgbClr val="000000"/>
    </a:dk2>
    <a:lt2>
      <a:srgbClr val="E8E8E8"/>
    </a:lt2>
    <a:accent1>
      <a:srgbClr val="665AA7"/>
    </a:accent1>
    <a:accent2>
      <a:srgbClr val="B1A4CF"/>
    </a:accent2>
    <a:accent3>
      <a:srgbClr val="DBAE27"/>
    </a:accent3>
    <a:accent4>
      <a:srgbClr val="FFD24F"/>
    </a:accent4>
    <a:accent5>
      <a:srgbClr val="FFEC82"/>
    </a:accent5>
    <a:accent6>
      <a:srgbClr val="044261"/>
    </a:accent6>
    <a:hlink>
      <a:srgbClr val="005754"/>
    </a:hlink>
    <a:folHlink>
      <a:srgbClr val="70B2D6"/>
    </a:folHlink>
  </a:clrScheme>
</a:themeOverride>
</file>

<file path=ppt/theme/themeOverride3.xml><?xml version="1.0" encoding="utf-8"?>
<a:themeOverride xmlns:a="http://schemas.openxmlformats.org/drawingml/2006/main">
  <a:clrScheme name="SFSU Brand">
    <a:dk1>
      <a:srgbClr val="442B8A"/>
    </a:dk1>
    <a:lt1>
      <a:srgbClr val="FFFFFF"/>
    </a:lt1>
    <a:dk2>
      <a:srgbClr val="000000"/>
    </a:dk2>
    <a:lt2>
      <a:srgbClr val="E8E8E8"/>
    </a:lt2>
    <a:accent1>
      <a:srgbClr val="665AA7"/>
    </a:accent1>
    <a:accent2>
      <a:srgbClr val="B1A4CF"/>
    </a:accent2>
    <a:accent3>
      <a:srgbClr val="DBAE27"/>
    </a:accent3>
    <a:accent4>
      <a:srgbClr val="FFD24F"/>
    </a:accent4>
    <a:accent5>
      <a:srgbClr val="FFEC82"/>
    </a:accent5>
    <a:accent6>
      <a:srgbClr val="044261"/>
    </a:accent6>
    <a:hlink>
      <a:srgbClr val="005754"/>
    </a:hlink>
    <a:folHlink>
      <a:srgbClr val="70B2D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SFSU_PPT_Template-simple</Template>
  <TotalTime>8747</TotalTime>
  <Words>1189</Words>
  <Application>Microsoft Office PowerPoint</Application>
  <PresentationFormat>Widescreen</PresentationFormat>
  <Paragraphs>194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Aptos Narrow</vt:lpstr>
      <vt:lpstr>Arial</vt:lpstr>
      <vt:lpstr>Brulia Display</vt:lpstr>
      <vt:lpstr>Calibri</vt:lpstr>
      <vt:lpstr>Source Sans 3</vt:lpstr>
      <vt:lpstr>SFSU_Brand_Theme3_GoldPurple</vt:lpstr>
      <vt:lpstr>2_SFSU_Brand</vt:lpstr>
      <vt:lpstr>3_SFSU_Brand</vt:lpstr>
      <vt:lpstr>Campus Enrollment Forum</vt:lpstr>
      <vt:lpstr>Background</vt:lpstr>
      <vt:lpstr>Why a new SEM Plan? </vt:lpstr>
      <vt:lpstr>Enrollment Impact on Budget</vt:lpstr>
      <vt:lpstr>Strategic Enrollment Management Plan Development</vt:lpstr>
      <vt:lpstr>Strategic Enrollment Management (SEM)</vt:lpstr>
      <vt:lpstr>Strategic Enrollment Management Plan</vt:lpstr>
      <vt:lpstr>Recruitment Plan: Project Blueprints</vt:lpstr>
      <vt:lpstr>SEM Plan: Recruitment Strategy Changes</vt:lpstr>
      <vt:lpstr>SEM Plan: Messaging Shift</vt:lpstr>
      <vt:lpstr>SEM Plan: Marketing Shift</vt:lpstr>
      <vt:lpstr>Recruitment Plan: Progress</vt:lpstr>
      <vt:lpstr>Retention Plan: Project Blueprints</vt:lpstr>
      <vt:lpstr>SEM Plan: Retention Strategy Changes</vt:lpstr>
      <vt:lpstr>Retention Plan: Progress</vt:lpstr>
      <vt:lpstr>Next Steps</vt:lpstr>
      <vt:lpstr>Next Steps</vt:lpstr>
      <vt:lpstr>Questions </vt:lpstr>
      <vt:lpstr>Ambassador Toolbox</vt:lpstr>
      <vt:lpstr>Opportunities to Help</vt:lpstr>
      <vt:lpstr>  Annual Yield Call Campaign: Call for Ambassadors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Lynch</dc:creator>
  <cp:lastModifiedBy>Katie Lynch</cp:lastModifiedBy>
  <cp:revision>46</cp:revision>
  <dcterms:created xsi:type="dcterms:W3CDTF">2025-10-19T18:44:32Z</dcterms:created>
  <dcterms:modified xsi:type="dcterms:W3CDTF">2026-03-17T21:56:26Z</dcterms:modified>
</cp:coreProperties>
</file>